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7" r:id="rId3"/>
    <p:sldId id="258" r:id="rId4"/>
    <p:sldId id="259" r:id="rId5"/>
    <p:sldId id="263" r:id="rId6"/>
    <p:sldId id="272" r:id="rId7"/>
    <p:sldId id="273" r:id="rId8"/>
    <p:sldId id="274" r:id="rId9"/>
    <p:sldId id="275" r:id="rId10"/>
    <p:sldId id="276" r:id="rId11"/>
    <p:sldId id="277" r:id="rId12"/>
    <p:sldId id="286" r:id="rId13"/>
    <p:sldId id="278" r:id="rId14"/>
    <p:sldId id="279" r:id="rId15"/>
    <p:sldId id="281" r:id="rId16"/>
    <p:sldId id="284" r:id="rId17"/>
    <p:sldId id="282" r:id="rId18"/>
    <p:sldId id="283" r:id="rId19"/>
    <p:sldId id="294" r:id="rId20"/>
    <p:sldId id="285" r:id="rId21"/>
    <p:sldId id="298" r:id="rId22"/>
    <p:sldId id="287" r:id="rId23"/>
    <p:sldId id="288" r:id="rId24"/>
    <p:sldId id="296" r:id="rId25"/>
    <p:sldId id="289" r:id="rId26"/>
    <p:sldId id="295" r:id="rId27"/>
    <p:sldId id="290" r:id="rId28"/>
    <p:sldId id="291" r:id="rId29"/>
    <p:sldId id="292" r:id="rId30"/>
    <p:sldId id="293" r:id="rId31"/>
    <p:sldId id="297" r:id="rId32"/>
    <p:sldId id="270" r:id="rId33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36"/>
      <p:bold r:id="rId37"/>
      <p:italic r:id="rId38"/>
      <p:boldItalic r:id="rId39"/>
    </p:embeddedFont>
    <p:embeddedFont>
      <p:font typeface="Microsoft YaHei UI" panose="020B0503020204020204" pitchFamily="34" charset="-122"/>
      <p:regular r:id="rId40"/>
      <p:bold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50"/>
    <p:restoredTop sz="94948"/>
  </p:normalViewPr>
  <p:slideViewPr>
    <p:cSldViewPr snapToGrid="0">
      <p:cViewPr varScale="1">
        <p:scale>
          <a:sx n="168" d="100"/>
          <a:sy n="168" d="100"/>
        </p:scale>
        <p:origin x="472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88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7B5E47-48C0-B5FF-F566-13DBFF89E7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228369-5F05-09CF-B5F9-38EFBFEE66F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66B8-193B-9642-8A46-DFFE50F95432}" type="datetimeFigureOut">
              <a:rPr lang="en-CN" smtClean="0"/>
              <a:t>2023/7/20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6ABA65-5C4B-BD85-AC83-AC51DF58B35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AA1102-119C-3E5E-D820-F42ED567292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733647-17C4-3D44-B08C-5BCE787A499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963236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3123d53cc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3123d53cc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764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3123d53cc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3123d53cc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0697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3123d53cc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3123d53cc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12250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3123d53cc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3123d53cc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09760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3123d53cc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3123d53cc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59954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3123d53cc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3123d53cc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6459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3123d53cc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3123d53cc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04481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3123d53cc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3123d53cc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72971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3123d53cc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3123d53cc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88904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3123d53cc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3123d53cc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470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16928b337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216928b337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3123d53cc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3123d53cc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10663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3123d53cc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3123d53cc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52344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3123d53cc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3123d53cc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60611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3123d53cc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3123d53cc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39978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3123d53cc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3123d53cc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88158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3123d53cc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3123d53cc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44181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3123d53cc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3123d53cc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441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3123d53cc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3123d53cc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7715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3123d53cc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3123d53cc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20924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3123d53cc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3123d53cc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0933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16928b3379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16928b3379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3123d53cc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3123d53cc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9626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3123d53cc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3123d53cc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85308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16928b3379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16928b3379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16928b337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16928b3379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3123d53cc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3123d53cc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3123d53cc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3123d53cc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298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3123d53cc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3123d53cc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629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3123d53cc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3123d53cc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4832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3123d53cc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3123d53cc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605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875" y="350051"/>
            <a:ext cx="899626" cy="351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of content">
  <p:cSld name="CUSTOM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subTitle" idx="1"/>
          </p:nvPr>
        </p:nvSpPr>
        <p:spPr>
          <a:xfrm>
            <a:off x="4923375" y="997875"/>
            <a:ext cx="3184500" cy="3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875" y="4736400"/>
            <a:ext cx="620772" cy="24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/>
        </p:nvSpPr>
        <p:spPr>
          <a:xfrm>
            <a:off x="519675" y="1229150"/>
            <a:ext cx="8071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 dirty="0">
                <a:solidFill>
                  <a:schemeClr val="l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CCF 中国数据库暑期学校 2023</a:t>
            </a:r>
            <a:endParaRPr sz="3600" b="1" dirty="0">
              <a:solidFill>
                <a:schemeClr val="l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 dirty="0">
                <a:solidFill>
                  <a:schemeClr val="l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PingCAP 工程实践 Lab</a:t>
            </a:r>
            <a:r>
              <a:rPr lang="en-US" altLang="zh-CN" sz="3600" b="1" dirty="0">
                <a:solidFill>
                  <a:schemeClr val="l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-1</a:t>
            </a:r>
            <a:endParaRPr sz="3600" b="1" dirty="0">
              <a:solidFill>
                <a:schemeClr val="l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3" name="Google Shape;53;p14"/>
          <p:cNvSpPr txBox="1"/>
          <p:nvPr/>
        </p:nvSpPr>
        <p:spPr>
          <a:xfrm>
            <a:off x="1020100" y="2635375"/>
            <a:ext cx="64575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>
                <a:solidFill>
                  <a:srgbClr val="FFFFFF"/>
                </a:solidFill>
                <a:highlight>
                  <a:srgbClr val="20222B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 </a:t>
            </a:r>
            <a:r>
              <a:rPr lang="en-US" altLang="zh-CN" sz="1600" dirty="0">
                <a:solidFill>
                  <a:srgbClr val="FFFFFF"/>
                </a:solidFill>
                <a:highlight>
                  <a:srgbClr val="20222B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AWS</a:t>
            </a:r>
            <a:r>
              <a:rPr lang="zh-CN" altLang="en-US" sz="1600" dirty="0">
                <a:solidFill>
                  <a:srgbClr val="FFFFFF"/>
                </a:solidFill>
                <a:highlight>
                  <a:srgbClr val="20222B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FFFF"/>
                </a:solidFill>
                <a:highlight>
                  <a:srgbClr val="20222B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EKS</a:t>
            </a:r>
            <a:r>
              <a:rPr lang="zh-CN" altLang="en-US" sz="1600" dirty="0">
                <a:solidFill>
                  <a:srgbClr val="FFFFFF"/>
                </a:solidFill>
                <a:highlight>
                  <a:srgbClr val="20222B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上部署并操作 </a:t>
            </a:r>
            <a:r>
              <a:rPr lang="en-US" altLang="zh-CN" sz="1600" dirty="0">
                <a:solidFill>
                  <a:srgbClr val="FFFFFF"/>
                </a:solidFill>
                <a:highlight>
                  <a:srgbClr val="20222B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TiDB</a:t>
            </a:r>
            <a:r>
              <a:rPr lang="zh-CN" altLang="en-US" sz="1600" dirty="0">
                <a:solidFill>
                  <a:srgbClr val="FFFFFF"/>
                </a:solidFill>
                <a:highlight>
                  <a:srgbClr val="20222B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集群</a:t>
            </a:r>
            <a:endParaRPr lang="en-US" altLang="zh-CN" sz="1600" dirty="0">
              <a:solidFill>
                <a:srgbClr val="FFFFFF"/>
              </a:solidFill>
              <a:highlight>
                <a:srgbClr val="20222B"/>
              </a:highligh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solidFill>
                  <a:srgbClr val="FFFFFF"/>
                </a:solidFill>
                <a:highlight>
                  <a:srgbClr val="20222B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By</a:t>
            </a:r>
            <a:r>
              <a:rPr lang="zh-CN" altLang="en-US" sz="1600" dirty="0">
                <a:solidFill>
                  <a:srgbClr val="FFFFFF"/>
                </a:solidFill>
                <a:highlight>
                  <a:srgbClr val="20222B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徐一帆</a:t>
            </a:r>
            <a:endParaRPr lang="en-US" sz="1800" dirty="0">
              <a:solidFill>
                <a:schemeClr val="l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1BD606-EEDF-E758-8E78-50A6D6AF1E0A}"/>
              </a:ext>
            </a:extLst>
          </p:cNvPr>
          <p:cNvSpPr txBox="1"/>
          <p:nvPr/>
        </p:nvSpPr>
        <p:spPr>
          <a:xfrm>
            <a:off x="745435" y="573386"/>
            <a:ext cx="31678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Step 1: Create an EKS Cluster</a:t>
            </a:r>
            <a:endParaRPr lang="en-CN" sz="16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55C11-4D1D-8344-DA0F-8417F29F7D73}"/>
              </a:ext>
            </a:extLst>
          </p:cNvPr>
          <p:cNvSpPr txBox="1"/>
          <p:nvPr/>
        </p:nvSpPr>
        <p:spPr>
          <a:xfrm>
            <a:off x="1074420" y="1532324"/>
            <a:ext cx="7330440" cy="1885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About AWS EKS</a:t>
            </a:r>
            <a:r>
              <a:rPr lang="en-US" altLang="zh-CN" sz="2000" b="1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</a:t>
            </a:r>
            <a:r>
              <a:rPr lang="zh-CN" altLang="en-US" sz="2000" b="1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 robust managed Kubernetes service</a:t>
            </a:r>
            <a:endParaRPr lang="en-US" sz="2000" dirty="0">
              <a:solidFill>
                <a:srgbClr val="1F2328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What is Kubernetes</a:t>
            </a:r>
            <a:r>
              <a:rPr lang="en-US" altLang="zh-CN" sz="20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</a:t>
            </a:r>
            <a:r>
              <a:rPr lang="zh-CN" altLang="en-US" sz="20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 open-source container orchestration system</a:t>
            </a:r>
            <a:endParaRPr lang="en-US" sz="2000" dirty="0">
              <a:solidFill>
                <a:srgbClr val="1F2328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Why container</a:t>
            </a:r>
            <a:r>
              <a:rPr lang="en-US" altLang="zh-CN" sz="2000" b="1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</a:t>
            </a:r>
            <a:r>
              <a:rPr lang="zh-CN" altLang="en-US" sz="2000" b="1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Isolation,</a:t>
            </a:r>
            <a:r>
              <a:rPr lang="zh-CN" altLang="en-US" sz="2000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Portability,</a:t>
            </a:r>
            <a:r>
              <a:rPr lang="zh-CN" altLang="en-US" sz="2000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Resource efficiency</a:t>
            </a:r>
            <a:endParaRPr lang="en-US" sz="2000" dirty="0">
              <a:solidFill>
                <a:srgbClr val="1F2328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0374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1BD606-EEDF-E758-8E78-50A6D6AF1E0A}"/>
              </a:ext>
            </a:extLst>
          </p:cNvPr>
          <p:cNvSpPr txBox="1"/>
          <p:nvPr/>
        </p:nvSpPr>
        <p:spPr>
          <a:xfrm>
            <a:off x="745435" y="573386"/>
            <a:ext cx="31678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Step 1: Create an EKS Cluster</a:t>
            </a:r>
            <a:endParaRPr lang="en-CN" sz="16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55C11-4D1D-8344-DA0F-8417F29F7D73}"/>
              </a:ext>
            </a:extLst>
          </p:cNvPr>
          <p:cNvSpPr txBox="1"/>
          <p:nvPr/>
        </p:nvSpPr>
        <p:spPr>
          <a:xfrm>
            <a:off x="1396889" y="1629152"/>
            <a:ext cx="7245894" cy="1423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About Pulumi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Why Pulumi?</a:t>
            </a:r>
            <a:r>
              <a:rPr lang="zh-CN" altLang="en-US" sz="2000" b="1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CN" altLang="zh-CN" sz="20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version</a:t>
            </a:r>
            <a:r>
              <a:rPr lang="zh-CN" altLang="en-US" sz="20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control</a:t>
            </a:r>
            <a:r>
              <a:rPr lang="en-US" altLang="zh-CN" sz="2000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</a:t>
            </a:r>
            <a:r>
              <a:rPr lang="zh-CN" altLang="en-US" sz="20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testing</a:t>
            </a:r>
            <a:r>
              <a:rPr lang="en-US" altLang="zh-CN" sz="2000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</a:t>
            </a:r>
            <a:r>
              <a:rPr lang="zh-CN" altLang="en-US" sz="20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</a:t>
            </a:r>
            <a:r>
              <a:rPr lang="en-US" altLang="zh-CN" sz="20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evOps</a:t>
            </a:r>
            <a:r>
              <a:rPr lang="en-US" altLang="zh-CN" sz="2000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</a:t>
            </a:r>
            <a:r>
              <a:rPr lang="zh-CN" altLang="en-US" sz="2000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high-level</a:t>
            </a:r>
            <a:endParaRPr lang="en-US" sz="2000" dirty="0">
              <a:solidFill>
                <a:srgbClr val="1F2328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2000" b="1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Age before IaC</a:t>
            </a:r>
            <a:r>
              <a:rPr lang="en-US" altLang="zh-CN" sz="20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</a:t>
            </a:r>
            <a:r>
              <a:rPr lang="zh-CN" altLang="en-US" sz="20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Darkness!</a:t>
            </a:r>
            <a:endParaRPr lang="en-US" altLang="zh-CN" sz="2000" dirty="0">
              <a:solidFill>
                <a:srgbClr val="1F2328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9221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1BD606-EEDF-E758-8E78-50A6D6AF1E0A}"/>
              </a:ext>
            </a:extLst>
          </p:cNvPr>
          <p:cNvSpPr txBox="1"/>
          <p:nvPr/>
        </p:nvSpPr>
        <p:spPr>
          <a:xfrm>
            <a:off x="745435" y="573386"/>
            <a:ext cx="31678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Step 1: Create an EKS Cluster</a:t>
            </a:r>
            <a:endParaRPr lang="en-CN" sz="16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55C11-4D1D-8344-DA0F-8417F29F7D73}"/>
              </a:ext>
            </a:extLst>
          </p:cNvPr>
          <p:cNvSpPr txBox="1"/>
          <p:nvPr/>
        </p:nvSpPr>
        <p:spPr>
          <a:xfrm>
            <a:off x="383153" y="1230431"/>
            <a:ext cx="3094117" cy="500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Pulumi</a:t>
            </a:r>
            <a:r>
              <a:rPr lang="zh-CN" altLang="en-US" sz="2000" b="1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Basic Concepts</a:t>
            </a:r>
            <a:endParaRPr lang="en-US" altLang="zh-CN" sz="2000" dirty="0">
              <a:solidFill>
                <a:srgbClr val="1F2328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07BDBE-E958-E99B-22A1-572697452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580" y="1123950"/>
            <a:ext cx="3937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14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1BD606-EEDF-E758-8E78-50A6D6AF1E0A}"/>
              </a:ext>
            </a:extLst>
          </p:cNvPr>
          <p:cNvSpPr txBox="1"/>
          <p:nvPr/>
        </p:nvSpPr>
        <p:spPr>
          <a:xfrm>
            <a:off x="745435" y="573386"/>
            <a:ext cx="31678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Step 1: Create an EKS Cluster</a:t>
            </a:r>
            <a:endParaRPr lang="en-CN" sz="16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55C11-4D1D-8344-DA0F-8417F29F7D73}"/>
              </a:ext>
            </a:extLst>
          </p:cNvPr>
          <p:cNvSpPr txBox="1"/>
          <p:nvPr/>
        </p:nvSpPr>
        <p:spPr>
          <a:xfrm>
            <a:off x="745435" y="1222811"/>
            <a:ext cx="2502608" cy="96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Pulumi</a:t>
            </a:r>
            <a:r>
              <a:rPr lang="zh-CN" altLang="en-US" sz="2000" b="1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up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What</a:t>
            </a:r>
            <a:r>
              <a:rPr lang="zh-CN" altLang="en-US" sz="2000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happened</a:t>
            </a:r>
            <a:r>
              <a:rPr lang="zh-CN" altLang="en-US" sz="2000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？</a:t>
            </a:r>
            <a:endParaRPr lang="en-US" altLang="zh-CN" sz="2000" dirty="0">
              <a:solidFill>
                <a:srgbClr val="1F2328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9B6F2B-275B-6505-E64E-3EB6C7519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270" y="922099"/>
            <a:ext cx="5185964" cy="364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37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D8E8CC-D978-B7A0-F275-2D97DDECAC0A}"/>
              </a:ext>
            </a:extLst>
          </p:cNvPr>
          <p:cNvSpPr/>
          <p:nvPr/>
        </p:nvSpPr>
        <p:spPr>
          <a:xfrm>
            <a:off x="504219" y="2110085"/>
            <a:ext cx="81355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2: Deploy a TiDB Cluster with TiDB Operator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163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1BD606-EEDF-E758-8E78-50A6D6AF1E0A}"/>
              </a:ext>
            </a:extLst>
          </p:cNvPr>
          <p:cNvSpPr txBox="1"/>
          <p:nvPr/>
        </p:nvSpPr>
        <p:spPr>
          <a:xfrm>
            <a:off x="745435" y="573386"/>
            <a:ext cx="5272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Step 2: Deploy a TiDB Cluster with TiDB Operator</a:t>
            </a:r>
            <a:endParaRPr lang="en-CN" sz="16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55C11-4D1D-8344-DA0F-8417F29F7D73}"/>
              </a:ext>
            </a:extLst>
          </p:cNvPr>
          <p:cNvSpPr txBox="1"/>
          <p:nvPr/>
        </p:nvSpPr>
        <p:spPr>
          <a:xfrm>
            <a:off x="745435" y="1222811"/>
            <a:ext cx="1912703" cy="500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What is CRD?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88D5FA-7C0C-82F7-9107-2D78E6A71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998" y="885270"/>
            <a:ext cx="4419792" cy="360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169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1BD606-EEDF-E758-8E78-50A6D6AF1E0A}"/>
              </a:ext>
            </a:extLst>
          </p:cNvPr>
          <p:cNvSpPr txBox="1"/>
          <p:nvPr/>
        </p:nvSpPr>
        <p:spPr>
          <a:xfrm>
            <a:off x="745435" y="573386"/>
            <a:ext cx="5272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Step 2: Deploy a TiDB Cluster with TiDB Operator</a:t>
            </a:r>
            <a:endParaRPr lang="en-CN" sz="16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55C11-4D1D-8344-DA0F-8417F29F7D73}"/>
              </a:ext>
            </a:extLst>
          </p:cNvPr>
          <p:cNvSpPr txBox="1"/>
          <p:nvPr/>
        </p:nvSpPr>
        <p:spPr>
          <a:xfrm>
            <a:off x="1296103" y="1840943"/>
            <a:ext cx="7090403" cy="96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What is Operator</a:t>
            </a:r>
            <a:endParaRPr lang="en-US" sz="2000" b="1" dirty="0">
              <a:solidFill>
                <a:srgbClr val="1F2328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</a:t>
            </a:r>
            <a:r>
              <a:rPr lang="en-US" altLang="zh-CN" sz="20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oftware extensions to Kubernetes,</a:t>
            </a:r>
            <a:r>
              <a:rPr lang="zh-CN" altLang="en-US" sz="20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2000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manager</a:t>
            </a:r>
            <a:r>
              <a:rPr lang="zh-CN" altLang="en-US" sz="2000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of</a:t>
            </a:r>
            <a:r>
              <a:rPr lang="zh-CN" altLang="en-US" sz="2000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CRD</a:t>
            </a:r>
            <a:endParaRPr lang="en-US" sz="2000" dirty="0">
              <a:solidFill>
                <a:srgbClr val="1F2328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5230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1BD606-EEDF-E758-8E78-50A6D6AF1E0A}"/>
              </a:ext>
            </a:extLst>
          </p:cNvPr>
          <p:cNvSpPr txBox="1"/>
          <p:nvPr/>
        </p:nvSpPr>
        <p:spPr>
          <a:xfrm>
            <a:off x="745435" y="573386"/>
            <a:ext cx="5272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Step 2: Deploy a TiDB Cluster with TiDB Operator</a:t>
            </a:r>
            <a:endParaRPr lang="en-CN" sz="16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55C11-4D1D-8344-DA0F-8417F29F7D73}"/>
              </a:ext>
            </a:extLst>
          </p:cNvPr>
          <p:cNvSpPr txBox="1"/>
          <p:nvPr/>
        </p:nvSpPr>
        <p:spPr>
          <a:xfrm>
            <a:off x="684475" y="2647751"/>
            <a:ext cx="3198311" cy="96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How Do We 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Interact with Operator?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3D245B-0AF3-212D-5C59-5C8636FC7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011" y="1472912"/>
            <a:ext cx="4990042" cy="256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05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1BD606-EEDF-E758-8E78-50A6D6AF1E0A}"/>
              </a:ext>
            </a:extLst>
          </p:cNvPr>
          <p:cNvSpPr txBox="1"/>
          <p:nvPr/>
        </p:nvSpPr>
        <p:spPr>
          <a:xfrm>
            <a:off x="745435" y="573386"/>
            <a:ext cx="5272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Step 2: Deploy a TiDB Cluster with TiDB Operator</a:t>
            </a:r>
            <a:endParaRPr lang="en-CN" sz="16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55C11-4D1D-8344-DA0F-8417F29F7D73}"/>
              </a:ext>
            </a:extLst>
          </p:cNvPr>
          <p:cNvSpPr txBox="1"/>
          <p:nvPr/>
        </p:nvSpPr>
        <p:spPr>
          <a:xfrm>
            <a:off x="745435" y="1044068"/>
            <a:ext cx="6284093" cy="500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How Does Operator Work</a:t>
            </a:r>
            <a:r>
              <a:rPr lang="zh-CN" altLang="en-US" sz="2000" b="1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---</a:t>
            </a:r>
            <a:r>
              <a:rPr lang="zh-CN" altLang="en-US" sz="2000" b="1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Reconcile Pattern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282B19-7F5E-9F3A-206A-A0822F456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760" y="1676399"/>
            <a:ext cx="6578756" cy="276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20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1BD606-EEDF-E758-8E78-50A6D6AF1E0A}"/>
              </a:ext>
            </a:extLst>
          </p:cNvPr>
          <p:cNvSpPr txBox="1"/>
          <p:nvPr/>
        </p:nvSpPr>
        <p:spPr>
          <a:xfrm>
            <a:off x="745435" y="573386"/>
            <a:ext cx="5272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Step 2: Deploy a TiDB Cluster with TiDB Operator</a:t>
            </a:r>
            <a:endParaRPr lang="en-CN" sz="16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55C11-4D1D-8344-DA0F-8417F29F7D73}"/>
              </a:ext>
            </a:extLst>
          </p:cNvPr>
          <p:cNvSpPr txBox="1"/>
          <p:nvPr/>
        </p:nvSpPr>
        <p:spPr>
          <a:xfrm>
            <a:off x="3742123" y="1940003"/>
            <a:ext cx="1435008" cy="96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</a:t>
            </a:r>
            <a:r>
              <a:rPr lang="zh-CN" altLang="en-US" sz="2000" b="1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it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Pulumi</a:t>
            </a:r>
            <a:r>
              <a:rPr lang="zh-CN" altLang="en-US" sz="2000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up</a:t>
            </a:r>
            <a:endParaRPr lang="en-US" sz="2000" dirty="0">
              <a:solidFill>
                <a:srgbClr val="1F2328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3229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/>
        </p:nvSpPr>
        <p:spPr>
          <a:xfrm>
            <a:off x="460000" y="355425"/>
            <a:ext cx="34194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 dirty="0">
                <a:solidFill>
                  <a:schemeClr val="dk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Instructor Bio</a:t>
            </a:r>
            <a:endParaRPr sz="1800" b="1" dirty="0">
              <a:solidFill>
                <a:schemeClr val="dk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9" name="Google Shape;59;p15"/>
          <p:cNvSpPr txBox="1"/>
          <p:nvPr/>
        </p:nvSpPr>
        <p:spPr>
          <a:xfrm>
            <a:off x="355450" y="1042450"/>
            <a:ext cx="4072200" cy="341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17500">
              <a:lnSpc>
                <a:spcPct val="150000"/>
              </a:lnSpc>
              <a:buClr>
                <a:srgbClr val="434343"/>
              </a:buClr>
              <a:buSzPts val="1400"/>
              <a:buFont typeface="Arial"/>
              <a:buChar char="●"/>
            </a:pPr>
            <a:r>
              <a:rPr lang="zh-CN" altLang="en-US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徐一帆（</a:t>
            </a:r>
            <a:r>
              <a:rPr lang="en-US" altLang="zh-CN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SabaPing@GitHub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）</a:t>
            </a:r>
            <a:r>
              <a:rPr lang="zh-CN" altLang="en-US" dirty="0">
                <a:solidFill>
                  <a:srgbClr val="1C19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是 </a:t>
            </a:r>
            <a:r>
              <a:rPr lang="en-US" dirty="0">
                <a:solidFill>
                  <a:srgbClr val="1C19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PingCAP</a:t>
            </a:r>
            <a:r>
              <a:rPr lang="zh-CN" altLang="en-US" dirty="0">
                <a:solidFill>
                  <a:srgbClr val="1C19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自治服务</a:t>
            </a:r>
            <a:r>
              <a:rPr lang="zh-CN" altLang="en-US" dirty="0">
                <a:solidFill>
                  <a:srgbClr val="1C191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（</a:t>
            </a:r>
            <a:r>
              <a:rPr lang="en-US" dirty="0">
                <a:solidFill>
                  <a:srgbClr val="1C19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Autonomous Service</a:t>
            </a:r>
            <a:r>
              <a:rPr lang="zh-CN" altLang="en-US" dirty="0">
                <a:solidFill>
                  <a:srgbClr val="1C191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）</a:t>
            </a:r>
            <a:r>
              <a:rPr lang="zh-CN" altLang="en-US" dirty="0">
                <a:solidFill>
                  <a:srgbClr val="1C19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团队的后端工程师</a:t>
            </a:r>
            <a:r>
              <a:rPr lang="zh-CN" altLang="en-US" dirty="0">
                <a:solidFill>
                  <a:srgbClr val="1C191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</a:t>
            </a:r>
            <a:r>
              <a:rPr lang="zh-CN" altLang="en-US" dirty="0">
                <a:solidFill>
                  <a:srgbClr val="1C19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该团队负责帮助内部用户和客户舒适地使用 </a:t>
            </a:r>
            <a:r>
              <a:rPr lang="en-US" dirty="0">
                <a:solidFill>
                  <a:srgbClr val="1C19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TiDB</a:t>
            </a:r>
            <a:r>
              <a:rPr lang="zh-CN" altLang="en-US" dirty="0">
                <a:solidFill>
                  <a:srgbClr val="1C19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和 </a:t>
            </a:r>
            <a:r>
              <a:rPr lang="en-US" dirty="0">
                <a:solidFill>
                  <a:srgbClr val="1C19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TiDB Cloud</a:t>
            </a:r>
            <a:r>
              <a:rPr lang="zh-CN" altLang="en-US" dirty="0">
                <a:solidFill>
                  <a:srgbClr val="1C19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</a:t>
            </a:r>
            <a:endParaRPr lang="en-US" dirty="0"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457200" indent="-317500">
              <a:lnSpc>
                <a:spcPct val="150000"/>
              </a:lnSpc>
              <a:buClr>
                <a:srgbClr val="434343"/>
              </a:buClr>
              <a:buSzPts val="1400"/>
              <a:buFont typeface="Arial"/>
              <a:buChar char="●"/>
            </a:pPr>
            <a:r>
              <a:rPr lang="zh-CN" altLang="en-US" dirty="0">
                <a:solidFill>
                  <a:srgbClr val="1C19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他涉猎广泛</a:t>
            </a:r>
            <a:r>
              <a:rPr lang="zh-CN" altLang="en-US" dirty="0">
                <a:solidFill>
                  <a:srgbClr val="1C191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</a:t>
            </a:r>
            <a:r>
              <a:rPr lang="zh-CN" altLang="en-US" dirty="0">
                <a:solidFill>
                  <a:srgbClr val="1C19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曾参与 </a:t>
            </a:r>
            <a:r>
              <a:rPr lang="en-US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observability-for-TiDB, TiDB-on-Kubernetes, </a:t>
            </a:r>
            <a:r>
              <a:rPr lang="en-US" altLang="zh-CN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cloud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</a:t>
            </a:r>
            <a:r>
              <a:rPr lang="en-US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infrastructure </a:t>
            </a:r>
            <a:r>
              <a:rPr lang="en-US" dirty="0" err="1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和</a:t>
            </a:r>
            <a:r>
              <a:rPr lang="en-US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data</a:t>
            </a:r>
            <a:r>
              <a:rPr lang="en-US" altLang="zh-CN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</a:t>
            </a:r>
            <a:r>
              <a:rPr lang="en-US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streaming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zh-CN" altLang="en-US" dirty="0">
                <a:solidFill>
                  <a:srgbClr val="1C19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等多个领域的工作。他拥有 </a:t>
            </a:r>
            <a:r>
              <a:rPr lang="en-US" dirty="0">
                <a:solidFill>
                  <a:srgbClr val="1C19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Golang</a:t>
            </a:r>
            <a:r>
              <a:rPr lang="zh-CN" altLang="en-US" dirty="0">
                <a:solidFill>
                  <a:srgbClr val="1C19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和 </a:t>
            </a:r>
            <a:r>
              <a:rPr lang="en-US" dirty="0">
                <a:solidFill>
                  <a:srgbClr val="1C19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Scala</a:t>
            </a:r>
            <a:r>
              <a:rPr lang="zh-CN" altLang="en-US" dirty="0">
                <a:solidFill>
                  <a:srgbClr val="1C19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经验。</a:t>
            </a:r>
            <a:endParaRPr lang="en-US" altLang="zh-CN" dirty="0">
              <a:solidFill>
                <a:srgbClr val="1C1917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457200" indent="-317500">
              <a:lnSpc>
                <a:spcPct val="150000"/>
              </a:lnSpc>
              <a:buClr>
                <a:srgbClr val="434343"/>
              </a:buClr>
              <a:buSzPts val="1400"/>
              <a:buFont typeface="Arial"/>
              <a:buChar char="●"/>
            </a:pPr>
            <a:r>
              <a:rPr lang="zh-CN" altLang="en-US" dirty="0">
                <a:solidFill>
                  <a:srgbClr val="1C19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他目前致力于 </a:t>
            </a:r>
            <a:r>
              <a:rPr lang="en-US" dirty="0">
                <a:solidFill>
                  <a:srgbClr val="1C19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TiDB Cloud </a:t>
            </a:r>
            <a:r>
              <a:rPr lang="zh-CN" altLang="en-US" dirty="0">
                <a:solidFill>
                  <a:srgbClr val="1C19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控制平台的改进。</a:t>
            </a:r>
            <a:endParaRPr lang="en-US" dirty="0"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 descr="A person sitting on a red chair&#10;&#10;Description automatically generated">
            <a:extLst>
              <a:ext uri="{FF2B5EF4-FFF2-40B4-BE49-F238E27FC236}">
                <a16:creationId xmlns:a16="http://schemas.microsoft.com/office/drawing/2014/main" id="{3CF5E733-9436-9BFD-7269-33F4C89B9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76"/>
          <a:stretch/>
        </p:blipFill>
        <p:spPr>
          <a:xfrm>
            <a:off x="5385043" y="1042449"/>
            <a:ext cx="2136891" cy="341025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1BD606-EEDF-E758-8E78-50A6D6AF1E0A}"/>
              </a:ext>
            </a:extLst>
          </p:cNvPr>
          <p:cNvSpPr txBox="1"/>
          <p:nvPr/>
        </p:nvSpPr>
        <p:spPr>
          <a:xfrm>
            <a:off x="745435" y="573386"/>
            <a:ext cx="5272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Step 2: Deploy a TiDB Cluster with TiDB Operator</a:t>
            </a:r>
            <a:endParaRPr lang="en-CN" sz="16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55C11-4D1D-8344-DA0F-8417F29F7D73}"/>
              </a:ext>
            </a:extLst>
          </p:cNvPr>
          <p:cNvSpPr txBox="1"/>
          <p:nvPr/>
        </p:nvSpPr>
        <p:spPr>
          <a:xfrm>
            <a:off x="1185496" y="1734263"/>
            <a:ext cx="7638464" cy="1885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TiUP(Bare-Metal) vs TiDB Operator(On-Kubernetes)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TiUP offers simplicity</a:t>
            </a:r>
            <a:r>
              <a:rPr lang="en-US" altLang="zh-CN" sz="20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</a:t>
            </a:r>
            <a:r>
              <a:rPr lang="en-US" sz="20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while TiDB Operator provides cloud-native portability, automation, and ecosystem leverage on Kubernetes.</a:t>
            </a:r>
          </a:p>
        </p:txBody>
      </p:sp>
    </p:spTree>
    <p:extLst>
      <p:ext uri="{BB962C8B-B14F-4D97-AF65-F5344CB8AC3E}">
        <p14:creationId xmlns:p14="http://schemas.microsoft.com/office/powerpoint/2010/main" val="3640849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D8E8CC-D978-B7A0-F275-2D97DDECAC0A}"/>
              </a:ext>
            </a:extLst>
          </p:cNvPr>
          <p:cNvSpPr/>
          <p:nvPr/>
        </p:nvSpPr>
        <p:spPr>
          <a:xfrm>
            <a:off x="2311608" y="2110085"/>
            <a:ext cx="452078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Break</a:t>
            </a:r>
            <a:r>
              <a:rPr lang="zh-CN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(15</a:t>
            </a:r>
            <a:r>
              <a:rPr lang="zh-CN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minutes)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1610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D8E8CC-D978-B7A0-F275-2D97DDECAC0A}"/>
              </a:ext>
            </a:extLst>
          </p:cNvPr>
          <p:cNvSpPr/>
          <p:nvPr/>
        </p:nvSpPr>
        <p:spPr>
          <a:xfrm>
            <a:off x="1743340" y="2110085"/>
            <a:ext cx="565731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3: Explore TiDB Basic Usage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3119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1BD606-EEDF-E758-8E78-50A6D6AF1E0A}"/>
              </a:ext>
            </a:extLst>
          </p:cNvPr>
          <p:cNvSpPr txBox="1"/>
          <p:nvPr/>
        </p:nvSpPr>
        <p:spPr>
          <a:xfrm>
            <a:off x="745435" y="573386"/>
            <a:ext cx="3570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Step 3: Explore TiDB Basic Usage</a:t>
            </a:r>
            <a:endParaRPr lang="en-CN" sz="16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55C11-4D1D-8344-DA0F-8417F29F7D73}"/>
              </a:ext>
            </a:extLst>
          </p:cNvPr>
          <p:cNvSpPr txBox="1"/>
          <p:nvPr/>
        </p:nvSpPr>
        <p:spPr>
          <a:xfrm>
            <a:off x="638755" y="1351660"/>
            <a:ext cx="3200455" cy="2265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Wh</a:t>
            </a:r>
            <a:r>
              <a:rPr lang="en-US" altLang="zh-CN" sz="1600" b="1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</a:t>
            </a:r>
            <a:r>
              <a:rPr lang="zh-CN" altLang="en-US" sz="1600" b="1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b="1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TiDB?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zh-CN" sz="1600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Scalability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1600" dirty="0">
                <a:solidFill>
                  <a:srgbClr val="20222B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High-performance analytics with strong consistency and less technical complexity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E30BD2-600B-5032-5E59-7C61ECBD3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470" y="1419860"/>
            <a:ext cx="42545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95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1BD606-EEDF-E758-8E78-50A6D6AF1E0A}"/>
              </a:ext>
            </a:extLst>
          </p:cNvPr>
          <p:cNvSpPr txBox="1"/>
          <p:nvPr/>
        </p:nvSpPr>
        <p:spPr>
          <a:xfrm>
            <a:off x="745435" y="573386"/>
            <a:ext cx="3570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Step 3: Explore TiDB Basic Usage</a:t>
            </a:r>
            <a:endParaRPr lang="en-CN" sz="16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55C11-4D1D-8344-DA0F-8417F29F7D73}"/>
              </a:ext>
            </a:extLst>
          </p:cNvPr>
          <p:cNvSpPr txBox="1"/>
          <p:nvPr/>
        </p:nvSpPr>
        <p:spPr>
          <a:xfrm>
            <a:off x="3742123" y="1940003"/>
            <a:ext cx="814647" cy="500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</a:t>
            </a:r>
            <a:r>
              <a:rPr lang="zh-CN" altLang="en-US" sz="2000" b="1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it</a:t>
            </a:r>
          </a:p>
        </p:txBody>
      </p:sp>
    </p:spTree>
    <p:extLst>
      <p:ext uri="{BB962C8B-B14F-4D97-AF65-F5344CB8AC3E}">
        <p14:creationId xmlns:p14="http://schemas.microsoft.com/office/powerpoint/2010/main" val="1998222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D8E8CC-D978-B7A0-F275-2D97DDECAC0A}"/>
              </a:ext>
            </a:extLst>
          </p:cNvPr>
          <p:cNvSpPr/>
          <p:nvPr/>
        </p:nvSpPr>
        <p:spPr>
          <a:xfrm>
            <a:off x="514638" y="2110085"/>
            <a:ext cx="811472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4: Scale up TiDB Cluster with TiDB Operator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7864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1BD606-EEDF-E758-8E78-50A6D6AF1E0A}"/>
              </a:ext>
            </a:extLst>
          </p:cNvPr>
          <p:cNvSpPr txBox="1"/>
          <p:nvPr/>
        </p:nvSpPr>
        <p:spPr>
          <a:xfrm>
            <a:off x="745435" y="573386"/>
            <a:ext cx="5272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Step 4: Scale up TiDB Cluster with TiDB Operator</a:t>
            </a:r>
            <a:endParaRPr lang="en-CN" sz="16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55C11-4D1D-8344-DA0F-8417F29F7D73}"/>
              </a:ext>
            </a:extLst>
          </p:cNvPr>
          <p:cNvSpPr txBox="1"/>
          <p:nvPr/>
        </p:nvSpPr>
        <p:spPr>
          <a:xfrm>
            <a:off x="3742123" y="1940003"/>
            <a:ext cx="1435008" cy="96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</a:t>
            </a:r>
            <a:r>
              <a:rPr lang="zh-CN" altLang="en-US" sz="2000" b="1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it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Pulumi</a:t>
            </a:r>
            <a:r>
              <a:rPr lang="zh-CN" altLang="en-US" sz="2000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up</a:t>
            </a:r>
            <a:endParaRPr lang="en-US" sz="2000" dirty="0">
              <a:solidFill>
                <a:srgbClr val="1F2328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6468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D8E8CC-D978-B7A0-F275-2D97DDECAC0A}"/>
              </a:ext>
            </a:extLst>
          </p:cNvPr>
          <p:cNvSpPr/>
          <p:nvPr/>
        </p:nvSpPr>
        <p:spPr>
          <a:xfrm>
            <a:off x="514638" y="2110085"/>
            <a:ext cx="811472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Bonus Point: Config the TiDB Slow-Log Threshold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82159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1BD606-EEDF-E758-8E78-50A6D6AF1E0A}"/>
              </a:ext>
            </a:extLst>
          </p:cNvPr>
          <p:cNvSpPr txBox="1"/>
          <p:nvPr/>
        </p:nvSpPr>
        <p:spPr>
          <a:xfrm>
            <a:off x="745435" y="573386"/>
            <a:ext cx="5317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Bonus Point: Config the TiDB Slow-Log Threshold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55C11-4D1D-8344-DA0F-8417F29F7D73}"/>
              </a:ext>
            </a:extLst>
          </p:cNvPr>
          <p:cNvSpPr txBox="1"/>
          <p:nvPr/>
        </p:nvSpPr>
        <p:spPr>
          <a:xfrm>
            <a:off x="1185496" y="1734263"/>
            <a:ext cx="7638464" cy="1885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What is TiDB Slow-log?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TiDB Slow-log is a feature of TiDB that records SQL statements that take longer than a certain threshold to execute.</a:t>
            </a:r>
          </a:p>
        </p:txBody>
      </p:sp>
    </p:spTree>
    <p:extLst>
      <p:ext uri="{BB962C8B-B14F-4D97-AF65-F5344CB8AC3E}">
        <p14:creationId xmlns:p14="http://schemas.microsoft.com/office/powerpoint/2010/main" val="589967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1BD606-EEDF-E758-8E78-50A6D6AF1E0A}"/>
              </a:ext>
            </a:extLst>
          </p:cNvPr>
          <p:cNvSpPr txBox="1"/>
          <p:nvPr/>
        </p:nvSpPr>
        <p:spPr>
          <a:xfrm>
            <a:off x="745435" y="573386"/>
            <a:ext cx="5317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Bonus Point: Config the TiDB Slow-Log Threshold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55C11-4D1D-8344-DA0F-8417F29F7D73}"/>
              </a:ext>
            </a:extLst>
          </p:cNvPr>
          <p:cNvSpPr txBox="1"/>
          <p:nvPr/>
        </p:nvSpPr>
        <p:spPr>
          <a:xfrm>
            <a:off x="1185496" y="1734263"/>
            <a:ext cx="7638464" cy="961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Why We Need to Adjust Slow-Log Threshold?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Real-world</a:t>
            </a:r>
            <a:r>
              <a:rPr lang="zh-CN" altLang="en-US" sz="2000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requirements</a:t>
            </a:r>
            <a:r>
              <a:rPr lang="zh-CN" altLang="en-US" sz="2000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matter.</a:t>
            </a:r>
            <a:endParaRPr lang="en-US" altLang="zh-CN" sz="2000" dirty="0">
              <a:solidFill>
                <a:srgbClr val="1F2328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8844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/>
        </p:nvSpPr>
        <p:spPr>
          <a:xfrm>
            <a:off x="460000" y="355425"/>
            <a:ext cx="34194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 dirty="0">
                <a:solidFill>
                  <a:schemeClr val="dk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Lab Introduction</a:t>
            </a:r>
            <a:endParaRPr sz="1800" b="1" dirty="0">
              <a:solidFill>
                <a:schemeClr val="dk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6" name="Google Shape;66;p16"/>
          <p:cNvSpPr txBox="1"/>
          <p:nvPr/>
        </p:nvSpPr>
        <p:spPr>
          <a:xfrm>
            <a:off x="460000" y="964825"/>
            <a:ext cx="630656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/>
            <a:r>
              <a:rPr lang="zh-CN" altLang="en-US" dirty="0">
                <a:solidFill>
                  <a:srgbClr val="1F1F1F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本实验在 </a:t>
            </a:r>
            <a:r>
              <a:rPr lang="en-US" dirty="0">
                <a:solidFill>
                  <a:srgbClr val="1F1F1F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AWS EKS </a:t>
            </a:r>
            <a:r>
              <a:rPr lang="zh-CN" altLang="en-US" dirty="0">
                <a:solidFill>
                  <a:srgbClr val="1F1F1F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上部署了一个 </a:t>
            </a:r>
            <a:r>
              <a:rPr lang="en-US" dirty="0">
                <a:solidFill>
                  <a:srgbClr val="1F1F1F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TiDB </a:t>
            </a:r>
            <a:r>
              <a:rPr lang="zh-CN" altLang="en-US" dirty="0">
                <a:solidFill>
                  <a:srgbClr val="1F1F1F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集群。</a:t>
            </a:r>
            <a:r>
              <a:rPr lang="en-US" dirty="0">
                <a:solidFill>
                  <a:srgbClr val="1F1F1F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TiDB </a:t>
            </a:r>
            <a:r>
              <a:rPr lang="zh-CN" altLang="en-US" dirty="0">
                <a:solidFill>
                  <a:srgbClr val="1F1F1F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集群由 </a:t>
            </a:r>
            <a:r>
              <a:rPr lang="en-US" dirty="0">
                <a:solidFill>
                  <a:srgbClr val="1F1F1F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TiDB-Operator </a:t>
            </a:r>
            <a:r>
              <a:rPr lang="zh-CN" altLang="en-US" dirty="0">
                <a:solidFill>
                  <a:srgbClr val="1F1F1F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管理，部署过程使用了 </a:t>
            </a:r>
            <a:r>
              <a:rPr lang="en-US" dirty="0">
                <a:solidFill>
                  <a:srgbClr val="1F1F1F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Pulumi </a:t>
            </a:r>
            <a:r>
              <a:rPr lang="zh-CN" altLang="en-US" dirty="0">
                <a:solidFill>
                  <a:srgbClr val="1F1F1F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自动化。</a:t>
            </a:r>
          </a:p>
        </p:txBody>
      </p:sp>
      <p:sp>
        <p:nvSpPr>
          <p:cNvPr id="67" name="Google Shape;67;p16"/>
          <p:cNvSpPr txBox="1"/>
          <p:nvPr/>
        </p:nvSpPr>
        <p:spPr>
          <a:xfrm>
            <a:off x="360940" y="1580348"/>
            <a:ext cx="4756800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>
                <a:solidFill>
                  <a:schemeClr val="dk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AW</a:t>
            </a:r>
            <a:r>
              <a:rPr lang="en-US" altLang="zh-CN" dirty="0">
                <a:solidFill>
                  <a:schemeClr val="dk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</a:t>
            </a:r>
            <a:r>
              <a:rPr lang="en-US" dirty="0">
                <a:solidFill>
                  <a:schemeClr val="dk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EKS</a:t>
            </a:r>
            <a:r>
              <a:rPr lang="zh-CN" altLang="en-US" dirty="0">
                <a:solidFill>
                  <a:schemeClr val="dk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是一个托管的 </a:t>
            </a:r>
            <a:r>
              <a:rPr lang="en-US" dirty="0">
                <a:solidFill>
                  <a:schemeClr val="dk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Kubernetes</a:t>
            </a:r>
            <a:r>
              <a:rPr lang="zh-CN" altLang="en-US" dirty="0">
                <a:solidFill>
                  <a:schemeClr val="dk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服务</a:t>
            </a:r>
            <a:r>
              <a:rPr lang="en-US" dirty="0">
                <a:solidFill>
                  <a:schemeClr val="dk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Kubernetes</a:t>
            </a:r>
            <a:r>
              <a:rPr lang="zh-CN" altLang="en-US" dirty="0">
                <a:solidFill>
                  <a:schemeClr val="dk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提供了容器化应用的自动部署、扩展和管理。</a:t>
            </a:r>
            <a:endParaRPr lang="en-US" altLang="zh-CN" dirty="0">
              <a:solidFill>
                <a:schemeClr val="dk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>
                <a:solidFill>
                  <a:schemeClr val="dk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TiDB</a:t>
            </a:r>
            <a:r>
              <a:rPr lang="zh-CN" altLang="en-US" dirty="0">
                <a:solidFill>
                  <a:schemeClr val="dk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是一个开源的分布式 </a:t>
            </a:r>
            <a:r>
              <a:rPr lang="en-US" dirty="0">
                <a:solidFill>
                  <a:schemeClr val="dk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SQL</a:t>
            </a:r>
            <a:r>
              <a:rPr lang="zh-CN" altLang="en-US" dirty="0">
                <a:solidFill>
                  <a:schemeClr val="dk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数据库，支持 </a:t>
            </a:r>
            <a:r>
              <a:rPr lang="en-US" dirty="0">
                <a:solidFill>
                  <a:schemeClr val="dk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HTAP</a:t>
            </a:r>
            <a:r>
              <a:rPr lang="zh-CN" altLang="en-US" dirty="0">
                <a:solidFill>
                  <a:schemeClr val="dk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工作负载。</a:t>
            </a:r>
            <a:endParaRPr lang="en-US" altLang="zh-CN" dirty="0">
              <a:solidFill>
                <a:schemeClr val="dk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CN" altLang="en-US" dirty="0">
                <a:solidFill>
                  <a:schemeClr val="dk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当在 </a:t>
            </a:r>
            <a:r>
              <a:rPr lang="en-US" dirty="0">
                <a:solidFill>
                  <a:schemeClr val="dk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AWS EKS</a:t>
            </a:r>
            <a:r>
              <a:rPr lang="zh-CN" altLang="en-US" dirty="0">
                <a:solidFill>
                  <a:schemeClr val="dk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上部署</a:t>
            </a:r>
            <a:r>
              <a:rPr lang="en-US" dirty="0">
                <a:solidFill>
                  <a:schemeClr val="dk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TiDB</a:t>
            </a:r>
            <a:r>
              <a:rPr lang="zh-CN" altLang="en-US" dirty="0">
                <a:solidFill>
                  <a:schemeClr val="dk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集群时，用户可以获得</a:t>
            </a:r>
            <a:r>
              <a:rPr lang="en-US" dirty="0">
                <a:solidFill>
                  <a:schemeClr val="dk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TiDB</a:t>
            </a:r>
            <a:r>
              <a:rPr lang="zh-CN" altLang="en-US" dirty="0">
                <a:solidFill>
                  <a:schemeClr val="dk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提供的所有功能</a:t>
            </a:r>
            <a:r>
              <a:rPr lang="en-US" altLang="zh-CN" dirty="0">
                <a:solidFill>
                  <a:schemeClr val="dk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</a:t>
            </a:r>
            <a:r>
              <a:rPr lang="zh-CN" altLang="en-US" dirty="0">
                <a:solidFill>
                  <a:schemeClr val="dk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同时利用在托管 </a:t>
            </a:r>
            <a:r>
              <a:rPr lang="en-US" dirty="0">
                <a:solidFill>
                  <a:schemeClr val="dk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Kubernetes</a:t>
            </a:r>
            <a:r>
              <a:rPr lang="zh-CN" altLang="en-US" dirty="0">
                <a:solidFill>
                  <a:schemeClr val="dk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服务上运维 </a:t>
            </a:r>
            <a:r>
              <a:rPr lang="en-US" dirty="0">
                <a:solidFill>
                  <a:schemeClr val="dk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TiDB</a:t>
            </a:r>
            <a:r>
              <a:rPr lang="zh-CN" altLang="en-US" dirty="0">
                <a:solidFill>
                  <a:schemeClr val="dk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集群的好处。</a:t>
            </a:r>
            <a:endParaRPr lang="en-US" altLang="zh-CN" dirty="0">
              <a:solidFill>
                <a:schemeClr val="dk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8" name="Google Shape;68;p16"/>
          <p:cNvSpPr/>
          <p:nvPr/>
        </p:nvSpPr>
        <p:spPr>
          <a:xfrm>
            <a:off x="5208960" y="2081700"/>
            <a:ext cx="980100" cy="980100"/>
          </a:xfrm>
          <a:prstGeom prst="ellipse">
            <a:avLst/>
          </a:prstGeom>
          <a:solidFill>
            <a:srgbClr val="79CA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EKS</a:t>
            </a:r>
            <a:endParaRPr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9" name="Google Shape;69;p16"/>
          <p:cNvSpPr/>
          <p:nvPr/>
        </p:nvSpPr>
        <p:spPr>
          <a:xfrm>
            <a:off x="6595360" y="2081700"/>
            <a:ext cx="980100" cy="980100"/>
          </a:xfrm>
          <a:prstGeom prst="ellipse">
            <a:avLst/>
          </a:prstGeom>
          <a:solidFill>
            <a:srgbClr val="29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TiDB</a:t>
            </a: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</a:t>
            </a: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EKS</a:t>
            </a:r>
            <a:endParaRPr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0" name="Google Shape;70;p16"/>
          <p:cNvSpPr/>
          <p:nvPr/>
        </p:nvSpPr>
        <p:spPr>
          <a:xfrm>
            <a:off x="7981760" y="2081700"/>
            <a:ext cx="980100" cy="980100"/>
          </a:xfrm>
          <a:prstGeom prst="ellipse">
            <a:avLst/>
          </a:prstGeom>
          <a:solidFill>
            <a:srgbClr val="F93F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TiDB</a:t>
            </a:r>
            <a:endParaRPr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1BD606-EEDF-E758-8E78-50A6D6AF1E0A}"/>
              </a:ext>
            </a:extLst>
          </p:cNvPr>
          <p:cNvSpPr txBox="1"/>
          <p:nvPr/>
        </p:nvSpPr>
        <p:spPr>
          <a:xfrm>
            <a:off x="745435" y="573386"/>
            <a:ext cx="5317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Bonus Point: Config the TiDB Slow-Log Threshold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55C11-4D1D-8344-DA0F-8417F29F7D73}"/>
              </a:ext>
            </a:extLst>
          </p:cNvPr>
          <p:cNvSpPr txBox="1"/>
          <p:nvPr/>
        </p:nvSpPr>
        <p:spPr>
          <a:xfrm>
            <a:off x="1185496" y="1734263"/>
            <a:ext cx="7638464" cy="1885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What Kinds of SQL Statements May Slow Down?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Large table scans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Expensive joins</a:t>
            </a:r>
            <a:endParaRPr lang="en-US" altLang="zh-CN" sz="2000" dirty="0">
              <a:solidFill>
                <a:srgbClr val="1F2328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Large sorts</a:t>
            </a:r>
          </a:p>
        </p:txBody>
      </p:sp>
    </p:spTree>
    <p:extLst>
      <p:ext uri="{BB962C8B-B14F-4D97-AF65-F5344CB8AC3E}">
        <p14:creationId xmlns:p14="http://schemas.microsoft.com/office/powerpoint/2010/main" val="2979886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1BD606-EEDF-E758-8E78-50A6D6AF1E0A}"/>
              </a:ext>
            </a:extLst>
          </p:cNvPr>
          <p:cNvSpPr txBox="1"/>
          <p:nvPr/>
        </p:nvSpPr>
        <p:spPr>
          <a:xfrm>
            <a:off x="745435" y="573386"/>
            <a:ext cx="5317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Bonus Point: Config the TiDB Slow-Log Threshold</a:t>
            </a:r>
            <a:endParaRPr lang="en-CN" sz="16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55C11-4D1D-8344-DA0F-8417F29F7D73}"/>
              </a:ext>
            </a:extLst>
          </p:cNvPr>
          <p:cNvSpPr txBox="1"/>
          <p:nvPr/>
        </p:nvSpPr>
        <p:spPr>
          <a:xfrm>
            <a:off x="1346597" y="1871423"/>
            <a:ext cx="6450805" cy="96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</a:t>
            </a:r>
            <a:r>
              <a:rPr lang="zh-CN" altLang="en-US" sz="2000" b="1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it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You</a:t>
            </a:r>
            <a:r>
              <a:rPr lang="zh-CN" altLang="en-US" sz="2000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can</a:t>
            </a:r>
            <a:r>
              <a:rPr lang="zh-CN" altLang="en-US" sz="2000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refer</a:t>
            </a:r>
            <a:r>
              <a:rPr lang="zh-CN" altLang="en-US" sz="2000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</a:t>
            </a:r>
            <a:r>
              <a:rPr lang="zh-CN" altLang="en-US" sz="2000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2000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1F2328"/>
                </a:solidFill>
                <a:highlight>
                  <a:srgbClr val="C0C0C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cheat_scritpts.sh</a:t>
            </a:r>
            <a:r>
              <a:rPr lang="zh-CN" altLang="en-US" sz="2000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</a:t>
            </a:r>
            <a:r>
              <a:rPr lang="zh-CN" altLang="en-US" sz="2000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step</a:t>
            </a:r>
            <a:r>
              <a:rPr lang="zh-CN" altLang="en-US" sz="2000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folder</a:t>
            </a:r>
            <a:endParaRPr lang="en-US" altLang="zh-CN" sz="2000" dirty="0">
              <a:solidFill>
                <a:srgbClr val="1F2328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14441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/>
        </p:nvSpPr>
        <p:spPr>
          <a:xfrm>
            <a:off x="519675" y="2060325"/>
            <a:ext cx="31362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dirty="0">
                <a:solidFill>
                  <a:schemeClr val="l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THANK</a:t>
            </a:r>
            <a:r>
              <a:rPr lang="zh-CN" altLang="en-US" sz="2000" b="1" dirty="0">
                <a:solidFill>
                  <a:schemeClr val="l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chemeClr val="l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YOU.</a:t>
            </a:r>
            <a:endParaRPr sz="2000" b="1" dirty="0">
              <a:solidFill>
                <a:schemeClr val="l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/>
        </p:nvSpPr>
        <p:spPr>
          <a:xfrm>
            <a:off x="460000" y="355425"/>
            <a:ext cx="34194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 dirty="0">
                <a:solidFill>
                  <a:schemeClr val="dk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Learning Objectives</a:t>
            </a:r>
            <a:endParaRPr sz="1800" b="1" dirty="0">
              <a:solidFill>
                <a:schemeClr val="dk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6" name="Google Shape;76;p17"/>
          <p:cNvSpPr txBox="1"/>
          <p:nvPr/>
        </p:nvSpPr>
        <p:spPr>
          <a:xfrm>
            <a:off x="1448138" y="1149225"/>
            <a:ext cx="30084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Helvetica Neue"/>
                <a:sym typeface="Helvetica Neue"/>
              </a:rPr>
              <a:t>Kubernetes</a:t>
            </a:r>
            <a:endParaRPr sz="1600" b="1" dirty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77" name="Google Shape;77;p17"/>
          <p:cNvSpPr txBox="1"/>
          <p:nvPr/>
        </p:nvSpPr>
        <p:spPr>
          <a:xfrm>
            <a:off x="1448138" y="1567000"/>
            <a:ext cx="2270100" cy="8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zh-CN" altLang="en-US" sz="16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了解 </a:t>
            </a:r>
            <a:r>
              <a:rPr lang="en-US" sz="16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Kubernetes </a:t>
            </a:r>
            <a:r>
              <a:rPr lang="zh-CN" altLang="en-US" sz="16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和 </a:t>
            </a:r>
            <a:r>
              <a:rPr lang="en-US" sz="16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AWS EKS </a:t>
            </a:r>
            <a:r>
              <a:rPr lang="zh-CN" altLang="en-US" sz="16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的基本用法</a:t>
            </a:r>
            <a:endParaRPr lang="en-US" sz="1600" dirty="0">
              <a:solidFill>
                <a:srgbClr val="1F2328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8" name="Google Shape;78;p17"/>
          <p:cNvSpPr txBox="1"/>
          <p:nvPr/>
        </p:nvSpPr>
        <p:spPr>
          <a:xfrm>
            <a:off x="5647613" y="1149225"/>
            <a:ext cx="2837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Helvetica Neue"/>
                <a:sym typeface="Helvetica Neue"/>
              </a:rPr>
              <a:t>TiDB</a:t>
            </a:r>
            <a:r>
              <a:rPr lang="zh-CN" altLang="en-US" sz="1600" b="1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Helvetica Neue"/>
                <a:sym typeface="Helvetica Neue"/>
              </a:rPr>
              <a:t> </a:t>
            </a:r>
            <a:r>
              <a:rPr lang="en-US" altLang="zh-CN" sz="1600" b="1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Helvetica Neue"/>
                <a:sym typeface="Helvetica Neue"/>
              </a:rPr>
              <a:t>Operator</a:t>
            </a:r>
            <a:endParaRPr sz="1600" b="1" dirty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5647612" y="1567000"/>
            <a:ext cx="2837099" cy="8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zh-CN" altLang="en-US" sz="1600" dirty="0">
                <a:solidFill>
                  <a:srgbClr val="1C19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了解 </a:t>
            </a:r>
            <a:r>
              <a:rPr lang="en-US" sz="1600" dirty="0">
                <a:solidFill>
                  <a:srgbClr val="1C19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operator </a:t>
            </a:r>
            <a:r>
              <a:rPr lang="zh-CN" altLang="en-US" sz="1600" dirty="0">
                <a:solidFill>
                  <a:srgbClr val="1C19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模式的基本原理</a:t>
            </a:r>
            <a:r>
              <a:rPr lang="en-US" altLang="zh-CN" sz="1600" dirty="0">
                <a:solidFill>
                  <a:srgbClr val="1C19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</a:t>
            </a:r>
            <a:r>
              <a:rPr lang="zh-CN" altLang="en-US" sz="1600" dirty="0">
                <a:solidFill>
                  <a:srgbClr val="1C19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并学习使用 </a:t>
            </a:r>
            <a:r>
              <a:rPr lang="en-US" sz="1600" dirty="0">
                <a:solidFill>
                  <a:srgbClr val="1C19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TiDB Operator </a:t>
            </a:r>
            <a:r>
              <a:rPr lang="zh-CN" altLang="en-US" sz="1600" dirty="0">
                <a:solidFill>
                  <a:srgbClr val="1C19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 </a:t>
            </a:r>
            <a:r>
              <a:rPr lang="en-US" sz="1600" dirty="0">
                <a:solidFill>
                  <a:srgbClr val="1C19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Kubernetes </a:t>
            </a:r>
            <a:r>
              <a:rPr lang="zh-CN" altLang="en-US" sz="1600" dirty="0">
                <a:solidFill>
                  <a:srgbClr val="1C19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上部署 </a:t>
            </a:r>
            <a:r>
              <a:rPr lang="en-US" sz="1600" dirty="0">
                <a:solidFill>
                  <a:srgbClr val="1C19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TiDB </a:t>
            </a:r>
            <a:r>
              <a:rPr lang="zh-CN" altLang="en-US" sz="1600" dirty="0">
                <a:solidFill>
                  <a:srgbClr val="1C19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集群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1448138" y="2857400"/>
            <a:ext cx="30084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Helvetica Neue"/>
                <a:sym typeface="Helvetica Neue"/>
              </a:rPr>
              <a:t>TiDB</a:t>
            </a:r>
            <a:endParaRPr sz="1600" b="1" dirty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81" name="Google Shape;81;p17"/>
          <p:cNvSpPr txBox="1"/>
          <p:nvPr/>
        </p:nvSpPr>
        <p:spPr>
          <a:xfrm>
            <a:off x="1448138" y="3275175"/>
            <a:ext cx="2270100" cy="8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>
                <a:solidFill>
                  <a:srgbClr val="1C19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了解 </a:t>
            </a:r>
            <a:r>
              <a:rPr lang="en-US" sz="1600" dirty="0">
                <a:solidFill>
                  <a:srgbClr val="1C19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TiDB </a:t>
            </a:r>
            <a:r>
              <a:rPr lang="zh-CN" altLang="en-US" sz="1600" dirty="0">
                <a:solidFill>
                  <a:srgbClr val="1C19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集群的核心特性</a:t>
            </a:r>
            <a:endParaRPr sz="1200" dirty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82" name="Google Shape;82;p17"/>
          <p:cNvSpPr txBox="1"/>
          <p:nvPr/>
        </p:nvSpPr>
        <p:spPr>
          <a:xfrm>
            <a:off x="5647613" y="2857400"/>
            <a:ext cx="2837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N" sz="1600" b="1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Helvetica Neue"/>
                <a:sym typeface="Helvetica Neue"/>
              </a:rPr>
              <a:t>Pulumi</a:t>
            </a:r>
            <a:endParaRPr sz="1600" b="1" dirty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83" name="Google Shape;83;p17"/>
          <p:cNvSpPr txBox="1"/>
          <p:nvPr/>
        </p:nvSpPr>
        <p:spPr>
          <a:xfrm>
            <a:off x="5647613" y="3275175"/>
            <a:ext cx="2270100" cy="8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zh-CN" altLang="en-US" sz="1600" dirty="0">
                <a:solidFill>
                  <a:srgbClr val="1C19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 </a:t>
            </a:r>
            <a:r>
              <a:rPr lang="en-US" sz="1600" dirty="0">
                <a:solidFill>
                  <a:srgbClr val="1C19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Pulumi IaC</a:t>
            </a:r>
            <a:r>
              <a:rPr lang="zh-CN" altLang="en-US" sz="1600" dirty="0">
                <a:solidFill>
                  <a:srgbClr val="1C19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工具自动化部署流程</a:t>
            </a:r>
          </a:p>
        </p:txBody>
      </p:sp>
      <p:sp>
        <p:nvSpPr>
          <p:cNvPr id="84" name="Google Shape;84;p17"/>
          <p:cNvSpPr txBox="1"/>
          <p:nvPr/>
        </p:nvSpPr>
        <p:spPr>
          <a:xfrm>
            <a:off x="659275" y="1031925"/>
            <a:ext cx="10521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 b="1">
                <a:solidFill>
                  <a:srgbClr val="325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Helvetica Neue"/>
                <a:sym typeface="Helvetica Neue"/>
              </a:rPr>
              <a:t>01</a:t>
            </a:r>
            <a:endParaRPr sz="4000" b="1">
              <a:solidFill>
                <a:srgbClr val="3250FF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4858750" y="1031925"/>
            <a:ext cx="10521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 b="1">
                <a:solidFill>
                  <a:srgbClr val="325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Helvetica Neue"/>
                <a:sym typeface="Helvetica Neue"/>
              </a:rPr>
              <a:t>03</a:t>
            </a:r>
            <a:endParaRPr sz="4000" b="1">
              <a:solidFill>
                <a:srgbClr val="3250FF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659275" y="2740100"/>
            <a:ext cx="10521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 b="1">
                <a:solidFill>
                  <a:srgbClr val="325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Helvetica Neue"/>
                <a:sym typeface="Helvetica Neue"/>
              </a:rPr>
              <a:t>02</a:t>
            </a:r>
            <a:endParaRPr sz="4000" b="1">
              <a:solidFill>
                <a:srgbClr val="3250FF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4858750" y="2740100"/>
            <a:ext cx="10521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 b="1" dirty="0">
                <a:solidFill>
                  <a:srgbClr val="325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Helvetica Neue"/>
                <a:sym typeface="Helvetica Neue"/>
              </a:rPr>
              <a:t>04</a:t>
            </a:r>
            <a:endParaRPr sz="4000" b="1" dirty="0">
              <a:solidFill>
                <a:srgbClr val="3250FF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1BD606-EEDF-E758-8E78-50A6D6AF1E0A}"/>
              </a:ext>
            </a:extLst>
          </p:cNvPr>
          <p:cNvSpPr txBox="1"/>
          <p:nvPr/>
        </p:nvSpPr>
        <p:spPr>
          <a:xfrm>
            <a:off x="745435" y="573386"/>
            <a:ext cx="19928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Tasks</a:t>
            </a:r>
            <a:r>
              <a:rPr lang="zh-CN" altLang="en-US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</a:t>
            </a:r>
            <a:r>
              <a:rPr lang="zh-CN" altLang="en-US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Credits</a:t>
            </a:r>
            <a:endParaRPr lang="en-CN" sz="16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55C11-4D1D-8344-DA0F-8417F29F7D73}"/>
              </a:ext>
            </a:extLst>
          </p:cNvPr>
          <p:cNvSpPr txBox="1"/>
          <p:nvPr/>
        </p:nvSpPr>
        <p:spPr>
          <a:xfrm>
            <a:off x="745435" y="1168184"/>
            <a:ext cx="4498347" cy="2265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16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(25 points) </a:t>
            </a:r>
            <a:r>
              <a:rPr lang="en-US" sz="1600" dirty="0" err="1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创建</a:t>
            </a:r>
            <a:r>
              <a:rPr lang="zh-CN" altLang="en-US" sz="16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EKS</a:t>
            </a:r>
            <a:r>
              <a:rPr lang="zh-CN" altLang="en-US" sz="16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集群</a:t>
            </a:r>
            <a:endParaRPr lang="en-US" sz="1600" dirty="0">
              <a:solidFill>
                <a:srgbClr val="1F2328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16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(25 points)</a:t>
            </a:r>
            <a:r>
              <a:rPr lang="zh-CN" altLang="en-US" sz="16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1600" dirty="0" err="1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</a:t>
            </a:r>
            <a:r>
              <a:rPr lang="zh-CN" altLang="en-US" sz="16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TiDB</a:t>
            </a:r>
            <a:r>
              <a:rPr lang="zh-CN" altLang="en-US" sz="16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Operator</a:t>
            </a:r>
            <a:r>
              <a:rPr lang="zh-CN" altLang="en-US" sz="16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部署集群</a:t>
            </a:r>
            <a:endParaRPr lang="en-US" sz="1600" dirty="0">
              <a:solidFill>
                <a:srgbClr val="1F2328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1600" dirty="0" err="1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中场休息</a:t>
            </a:r>
            <a:endParaRPr lang="en-US" sz="1600" dirty="0">
              <a:solidFill>
                <a:srgbClr val="1F2328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16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(20 points)</a:t>
            </a:r>
            <a:r>
              <a:rPr lang="zh-CN" altLang="en-US" sz="16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探索 </a:t>
            </a:r>
            <a:r>
              <a:rPr lang="en-US" altLang="zh-CN" sz="16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TiDB</a:t>
            </a:r>
            <a:r>
              <a:rPr lang="zh-CN" altLang="en-US" sz="16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的使用方式</a:t>
            </a:r>
            <a:endParaRPr lang="en-US" sz="1600" dirty="0">
              <a:solidFill>
                <a:srgbClr val="1F2328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16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(20 points)</a:t>
            </a:r>
            <a:r>
              <a:rPr lang="zh-CN" altLang="en-US" sz="16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使用 </a:t>
            </a:r>
            <a:r>
              <a:rPr lang="en-US" altLang="zh-CN" sz="16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TiDB</a:t>
            </a:r>
            <a:r>
              <a:rPr lang="zh-CN" altLang="en-US" sz="16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Operator </a:t>
            </a:r>
            <a:r>
              <a:rPr lang="zh-CN" altLang="en-US" sz="16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为集群扩容</a:t>
            </a:r>
            <a:endParaRPr lang="en-US" sz="1600" dirty="0">
              <a:solidFill>
                <a:srgbClr val="1F2328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16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(10 points)</a:t>
            </a:r>
            <a:r>
              <a:rPr lang="zh-CN" altLang="en-US" sz="16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清理：销毁 </a:t>
            </a:r>
            <a:r>
              <a:rPr lang="en-US" altLang="zh-CN" sz="16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EKS</a:t>
            </a:r>
            <a:r>
              <a:rPr lang="zh-CN" altLang="en-US" sz="16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集群</a:t>
            </a:r>
            <a:endParaRPr lang="en-US" sz="1600" dirty="0">
              <a:solidFill>
                <a:srgbClr val="1F2328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8450FC-87EE-D57F-0F93-BBD64AB0913F}"/>
              </a:ext>
            </a:extLst>
          </p:cNvPr>
          <p:cNvSpPr txBox="1"/>
          <p:nvPr/>
        </p:nvSpPr>
        <p:spPr>
          <a:xfrm>
            <a:off x="745435" y="3682928"/>
            <a:ext cx="7146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(20 bonus points) </a:t>
            </a:r>
            <a:r>
              <a:rPr lang="en-US" sz="1600" dirty="0" err="1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加分项</a:t>
            </a:r>
            <a:r>
              <a:rPr lang="zh-CN" altLang="en-US" sz="1600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：基于上面学到知识，调整 </a:t>
            </a:r>
            <a:r>
              <a:rPr lang="en-US" altLang="zh-CN" sz="1600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TiDB</a:t>
            </a:r>
            <a:r>
              <a:rPr lang="zh-CN" altLang="en-US" sz="1600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slow-log</a:t>
            </a:r>
            <a:r>
              <a:rPr lang="zh-CN" altLang="en-US" sz="1600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阈值，</a:t>
            </a:r>
            <a:endParaRPr lang="en-US" altLang="zh-CN" sz="1600" dirty="0">
              <a:solidFill>
                <a:srgbClr val="1F2328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sz="16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                                       并设计能够触发阈值的 </a:t>
            </a:r>
            <a:r>
              <a:rPr lang="en-US" altLang="zh-CN" sz="16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SQL</a:t>
            </a:r>
            <a:r>
              <a:rPr lang="zh-CN" altLang="en-US" sz="16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statements</a:t>
            </a:r>
            <a:endParaRPr lang="en-US" sz="1600" dirty="0">
              <a:solidFill>
                <a:srgbClr val="1F2328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D8E8CC-D978-B7A0-F275-2D97DDECAC0A}"/>
              </a:ext>
            </a:extLst>
          </p:cNvPr>
          <p:cNvSpPr/>
          <p:nvPr/>
        </p:nvSpPr>
        <p:spPr>
          <a:xfrm>
            <a:off x="2671480" y="2110085"/>
            <a:ext cx="38010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9454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1BD606-EEDF-E758-8E78-50A6D6AF1E0A}"/>
              </a:ext>
            </a:extLst>
          </p:cNvPr>
          <p:cNvSpPr txBox="1"/>
          <p:nvPr/>
        </p:nvSpPr>
        <p:spPr>
          <a:xfrm>
            <a:off x="745435" y="573386"/>
            <a:ext cx="1481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altLang="zh-CN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Introduction</a:t>
            </a:r>
            <a:endParaRPr lang="en-CN" sz="16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55C11-4D1D-8344-DA0F-8417F29F7D73}"/>
              </a:ext>
            </a:extLst>
          </p:cNvPr>
          <p:cNvSpPr txBox="1"/>
          <p:nvPr/>
        </p:nvSpPr>
        <p:spPr>
          <a:xfrm>
            <a:off x="1486183" y="1608524"/>
            <a:ext cx="6888197" cy="2346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Cloud computing</a:t>
            </a:r>
            <a:r>
              <a:rPr lang="en-US" altLang="zh-CN" sz="2000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</a:t>
            </a:r>
            <a:r>
              <a:rPr lang="zh-CN" altLang="en-US" sz="2000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delivery of computing services</a:t>
            </a:r>
            <a:r>
              <a:rPr lang="zh-CN" altLang="en-US" sz="2000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over the internet ("the cloud")</a:t>
            </a:r>
            <a:endParaRPr lang="en-US" sz="2000" dirty="0">
              <a:solidFill>
                <a:srgbClr val="1F2328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AWS</a:t>
            </a:r>
            <a:r>
              <a:rPr lang="zh-CN" altLang="en-US" sz="2000" b="1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EKS</a:t>
            </a:r>
            <a:r>
              <a:rPr lang="en-US" altLang="zh-CN" sz="20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</a:t>
            </a:r>
            <a:r>
              <a:rPr lang="zh-CN" altLang="en-US" sz="20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 managed Kubernetes service</a:t>
            </a:r>
            <a:endParaRPr lang="en-US" sz="2000" dirty="0">
              <a:solidFill>
                <a:srgbClr val="1F2328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TiDB</a:t>
            </a:r>
            <a:r>
              <a:rPr lang="en-US" altLang="zh-CN" sz="20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</a:t>
            </a:r>
            <a:r>
              <a:rPr lang="zh-CN" altLang="en-US" sz="20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1F232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 open-source distributed SQL database that supports HTAP workloads</a:t>
            </a:r>
            <a:endParaRPr lang="en-US" sz="2000" dirty="0">
              <a:solidFill>
                <a:srgbClr val="1F2328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3093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5BAA75-B528-28A6-A390-4EB033C555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767"/>
          <a:stretch/>
        </p:blipFill>
        <p:spPr>
          <a:xfrm>
            <a:off x="2535862" y="579106"/>
            <a:ext cx="6608138" cy="39852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1BD606-EEDF-E758-8E78-50A6D6AF1E0A}"/>
              </a:ext>
            </a:extLst>
          </p:cNvPr>
          <p:cNvSpPr txBox="1"/>
          <p:nvPr/>
        </p:nvSpPr>
        <p:spPr>
          <a:xfrm>
            <a:off x="292996" y="579106"/>
            <a:ext cx="1481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altLang="zh-CN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Introduction</a:t>
            </a:r>
            <a:endParaRPr lang="en-CN" sz="16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55C11-4D1D-8344-DA0F-8417F29F7D73}"/>
              </a:ext>
            </a:extLst>
          </p:cNvPr>
          <p:cNvSpPr txBox="1"/>
          <p:nvPr/>
        </p:nvSpPr>
        <p:spPr>
          <a:xfrm>
            <a:off x="254524" y="917660"/>
            <a:ext cx="1558440" cy="500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TiDB</a:t>
            </a:r>
            <a:r>
              <a:rPr lang="zh-CN" altLang="en-US" sz="2000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1F232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Cloud</a:t>
            </a:r>
            <a:endParaRPr lang="en-US" sz="2000" dirty="0">
              <a:solidFill>
                <a:srgbClr val="1F2328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EDA4B-2717-D9F9-8824-EE2AA0EF15B1}"/>
              </a:ext>
            </a:extLst>
          </p:cNvPr>
          <p:cNvSpPr txBox="1"/>
          <p:nvPr/>
        </p:nvSpPr>
        <p:spPr>
          <a:xfrm>
            <a:off x="254524" y="1776287"/>
            <a:ext cx="1848583" cy="1168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At PingCAP,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we build TiDB Cloud 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based on technologies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covered in this Lab 1!</a:t>
            </a:r>
          </a:p>
        </p:txBody>
      </p:sp>
    </p:spTree>
    <p:extLst>
      <p:ext uri="{BB962C8B-B14F-4D97-AF65-F5344CB8AC3E}">
        <p14:creationId xmlns:p14="http://schemas.microsoft.com/office/powerpoint/2010/main" val="506147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D8E8CC-D978-B7A0-F275-2D97DDECAC0A}"/>
              </a:ext>
            </a:extLst>
          </p:cNvPr>
          <p:cNvSpPr/>
          <p:nvPr/>
        </p:nvSpPr>
        <p:spPr>
          <a:xfrm>
            <a:off x="1001150" y="2110085"/>
            <a:ext cx="714169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1: Create an EKS Cluster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6054230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{162A389D-7673-2D4B-8B00-07380C27E20B}tf10001070</Template>
  <TotalTime>673</TotalTime>
  <Words>795</Words>
  <Application>Microsoft Macintosh PowerPoint</Application>
  <PresentationFormat>On-screen Show (16:9)</PresentationFormat>
  <Paragraphs>108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Helvetica Neue</vt:lpstr>
      <vt:lpstr>Microsoft YaHei UI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Yifan Xu</cp:lastModifiedBy>
  <cp:revision>11</cp:revision>
  <dcterms:modified xsi:type="dcterms:W3CDTF">2023-07-20T09:23:40Z</dcterms:modified>
</cp:coreProperties>
</file>